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457" r:id="rId3"/>
    <p:sldId id="464" r:id="rId4"/>
    <p:sldId id="468" r:id="rId5"/>
    <p:sldId id="469" r:id="rId6"/>
    <p:sldId id="470" r:id="rId7"/>
    <p:sldId id="471" r:id="rId8"/>
    <p:sldId id="472" r:id="rId9"/>
    <p:sldId id="473" r:id="rId10"/>
    <p:sldId id="474" r:id="rId11"/>
    <p:sldId id="475" r:id="rId13"/>
    <p:sldId id="476" r:id="rId14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800" kern="1200" baseline="0">
        <a:solidFill>
          <a:schemeClr val="tx1"/>
        </a:solidFill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800" kern="1200" baseline="0">
        <a:solidFill>
          <a:schemeClr val="tx1"/>
        </a:solidFill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800" kern="1200" baseline="0">
        <a:solidFill>
          <a:schemeClr val="tx1"/>
        </a:solidFill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800" kern="1200" baseline="0">
        <a:solidFill>
          <a:schemeClr val="tx1"/>
        </a:solidFill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800" kern="1200" baseline="0">
        <a:solidFill>
          <a:schemeClr val="tx1"/>
        </a:solidFill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800" kern="1200" baseline="0">
        <a:solidFill>
          <a:schemeClr val="tx1"/>
        </a:solidFill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800" kern="1200" baseline="0">
        <a:solidFill>
          <a:schemeClr val="tx1"/>
        </a:solidFill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800" kern="1200" baseline="0">
        <a:solidFill>
          <a:schemeClr val="tx1"/>
        </a:solidFill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800" kern="1200" baseline="0">
        <a:solidFill>
          <a:schemeClr val="tx1"/>
        </a:solidFill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9900CC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>
        <p:scale>
          <a:sx n="64" d="100"/>
          <a:sy n="64" d="100"/>
        </p:scale>
        <p:origin x="-1740" y="-516"/>
      </p:cViewPr>
      <p:guideLst>
        <p:guide orient="horz" pos="1961"/>
        <p:guide pos="27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4" cy="72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/>
          <a:lstStyle/>
          <a:p>
            <a:pPr lvl="0" algn="l"/>
            <a:endParaRPr sz="1200">
              <a:latin typeface="Aharoni" panose="02010803020104030203" charset="0"/>
              <a:ea typeface="宋体" panose="02010600030101010101" pitchFamily="2" charset="-122"/>
            </a:endParaRPr>
          </a:p>
        </p:txBody>
      </p:sp>
      <p:sp>
        <p:nvSpPr>
          <p:cNvPr id="2051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/>
          <a:lstStyle/>
          <a:p>
            <a:pPr lvl="0" algn="r"/>
            <a:endParaRPr sz="1200">
              <a:latin typeface="Aharoni" panose="02010803020104030203" charset="0"/>
              <a:ea typeface="宋体" panose="02010600030101010101" pitchFamily="2" charset="-122"/>
            </a:endParaRPr>
          </a:p>
        </p:txBody>
      </p:sp>
      <p:sp>
        <p:nvSpPr>
          <p:cNvPr id="2052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053" name="备注占位符 4"/>
          <p:cNvSpPr>
            <a:spLocks noGrp="1" noRot="1" noChangeAspect="1"/>
          </p:cNvSpPr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vert="horz" anchor="ctr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054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anchor="b"/>
          <a:lstStyle/>
          <a:p>
            <a:pPr lvl="0" algn="l"/>
            <a:endParaRPr sz="1200">
              <a:latin typeface="Aharoni" panose="02010803020104030203" charset="0"/>
              <a:ea typeface="宋体" panose="02010600030101010101" pitchFamily="2" charset="-122"/>
            </a:endParaRPr>
          </a:p>
        </p:txBody>
      </p:sp>
      <p:sp>
        <p:nvSpPr>
          <p:cNvPr id="2055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anchor="b"/>
          <a:lstStyle/>
          <a:p>
            <a:pPr lvl="0" algn="r"/>
            <a:fld id="{9A0DB2DC-4C9A-4742-B13C-FB6460FD3503}" type="slidenum">
              <a:rPr lang="zh-CN" altLang="en-US" dirty="0">
                <a:ea typeface="宋体" panose="02010600030101010101" pitchFamily="2" charset="-122"/>
              </a:rPr>
            </a:fld>
            <a:endParaRPr lang="zh-CN" altLang="en-US" sz="1200" dirty="0">
              <a:latin typeface="Aharoni" panose="02010803020104030203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lvl="0" defTabSz="0" fontAlgn="base">
      <a:defRPr sz="1200" kern="1200"/>
    </a:lvl1pPr>
    <a:lvl2pPr marL="0" lvl="1" indent="0" defTabSz="0" fontAlgn="base">
      <a:defRPr sz="1200" kern="1200"/>
    </a:lvl2pPr>
    <a:lvl3pPr marL="0" lvl="2" indent="0" defTabSz="0" fontAlgn="base">
      <a:defRPr sz="1200" kern="1200"/>
    </a:lvl3pPr>
    <a:lvl4pPr marL="0" lvl="3" indent="0" defTabSz="0" fontAlgn="base">
      <a:defRPr sz="1200" kern="1200"/>
    </a:lvl4pPr>
    <a:lvl5pPr marL="0" lvl="4" indent="0" defTabSz="0" fontAlgn="base">
      <a:defRPr sz="1200" kern="1200"/>
    </a:lvl5pPr>
    <a:lvl6pPr marL="2286000" lvl="5" indent="0" defTabSz="0" fontAlgn="base">
      <a:defRPr sz="1200" kern="1200"/>
    </a:lvl6pPr>
    <a:lvl7pPr marL="2743200" lvl="6" indent="0" defTabSz="0" fontAlgn="base">
      <a:defRPr sz="1200" kern="1200"/>
    </a:lvl7pPr>
    <a:lvl8pPr marL="3200400" lvl="7" indent="0" defTabSz="0" fontAlgn="base">
      <a:defRPr sz="1200" kern="1200"/>
    </a:lvl8pPr>
    <a:lvl9pPr marL="3657600" lvl="8" indent="0" defTabSz="0" fontAlgn="base">
      <a:defRPr sz="1200" kern="1200"/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灯片编号占位符 2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 algn="r"/>
            <a:fld id="{9A0DB2DC-4C9A-4742-B13C-FB6460FD3503}" type="slidenum">
              <a:rPr lang="zh-CN" altLang="en-US" dirty="0">
                <a:ea typeface="宋体" panose="02010600030101010101" pitchFamily="2" charset="-122"/>
              </a:rPr>
            </a:fld>
            <a:endParaRPr lang="zh-CN" altLang="en-US" sz="1200" dirty="0">
              <a:latin typeface="Aharoni" panose="02010803020104030203" charset="0"/>
              <a:ea typeface="宋体" panose="02010600030101010101" pitchFamily="2" charset="-122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/>
          </p:nvPr>
        </p:nvSpPr>
        <p:spPr>
          <a:xfrm>
            <a:off x="662016" y="3931500"/>
            <a:ext cx="5296132" cy="321668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/>
            </a:lvl1pPr>
          </a:lstStyle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/>
            </a:lvl1pPr>
          </a:lstStyle>
          <a:p>
            <a:pPr lvl="0" eaLnBrk="1" hangingPunct="1"/>
            <a:endParaRPr lang="zh-CN" altLang="en-US" dirty="0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3.png"/><Relationship Id="rId3" Type="http://schemas.microsoft.com/office/2007/relationships/media" Target="file:///F:\&#35838;&#20214;\&#12298;&#35299;&#35835;&#12299;&#25945;&#24072;&#29992;&#20070;\&#20864;&#25945;\&#19971;&#19979;\&#12298;&#35299;&#35835;&#12299;&#20864;&#25945;&#33521;&#35821;&#19971;&#19979;ppt\&#20864;&#25945;&#33521;&#35821;&#19971;&#24180;&#32423;&#19979;&#20876;&#31532;&#19968;&#21333;&#20803;\&#20864;&#25945;&#33521;&#35821;&#19971;&#24180;&#32423;&#19979;&#20876;&#31532;&#19968;&#21333;&#20803;&#31532;&#20108;&#35838;&#26102;\U1_Lesson%202%20Meet%20You%20in%20Beijing.mp3" TargetMode="External"/><Relationship Id="rId2" Type="http://schemas.openxmlformats.org/officeDocument/2006/relationships/audio" Target="file:///F:\&#35838;&#20214;\&#12298;&#35299;&#35835;&#12299;&#25945;&#24072;&#29992;&#20070;\&#20864;&#25945;\&#19971;&#19979;\&#12298;&#35299;&#35835;&#12299;&#20864;&#25945;&#33521;&#35821;&#19971;&#19979;ppt\&#20864;&#25945;&#33521;&#35821;&#19971;&#24180;&#32423;&#19979;&#20876;&#31532;&#19968;&#21333;&#20803;\&#20864;&#25945;&#33521;&#35821;&#19971;&#24180;&#32423;&#19979;&#20876;&#31532;&#19968;&#21333;&#20803;&#31532;&#20108;&#35838;&#26102;\U1_Lesson%202%20Meet%20You%20in%20Beijing.mp3" TargetMode="Externa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/>
          <p:nvPr/>
        </p:nvSpPr>
        <p:spPr>
          <a:xfrm>
            <a:off x="-33337" y="4826000"/>
            <a:ext cx="9210675" cy="1177925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ctr">
              <a:lnSpc>
                <a:spcPct val="100000"/>
              </a:lnSpc>
            </a:pPr>
            <a:r>
              <a:rPr sz="3600" b="1" i="1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Lesson 2     Meet You in Beijing</a:t>
            </a:r>
            <a:endParaRPr sz="3600" b="1" i="1" dirty="0">
              <a:solidFill>
                <a:srgbClr val="0000CC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3075" name="文本框 99"/>
          <p:cNvSpPr/>
          <p:nvPr/>
        </p:nvSpPr>
        <p:spPr>
          <a:xfrm>
            <a:off x="684213" y="693738"/>
            <a:ext cx="7883525" cy="7620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lvl="0" indent="0" algn="ctr">
              <a:lnSpc>
                <a:spcPct val="100000"/>
              </a:lnSpc>
            </a:pPr>
            <a:r>
              <a:rPr lang="en-US" altLang="zh-CN" sz="4400" b="1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Unit 1</a:t>
            </a:r>
            <a:r>
              <a:rPr lang="zh-CN" altLang="en-US" sz="4400" b="1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　</a:t>
            </a:r>
            <a:r>
              <a:rPr lang="en-US" altLang="zh-CN" sz="4400" b="1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A Trip to the Silk Road</a:t>
            </a:r>
            <a:endParaRPr lang="en-US" altLang="zh-CN" sz="4400" b="1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pic>
        <p:nvPicPr>
          <p:cNvPr id="3076" name="图片 3075" descr="沙漠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2124075" y="1773238"/>
            <a:ext cx="5111750" cy="3168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4"/>
          <p:cNvSpPr/>
          <p:nvPr/>
        </p:nvSpPr>
        <p:spPr>
          <a:xfrm>
            <a:off x="0" y="142852"/>
            <a:ext cx="64293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七年级英语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    新课标 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[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冀教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]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9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bldLvl="0"/>
      <p:bldP spid="3074" grpId="1" bldLvl="0"/>
      <p:bldP spid="3075" grpId="0" bldLvl="0"/>
      <p:bldP spid="3075" grpId="1" bldLvl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43305" y="335280"/>
            <a:ext cx="7374890" cy="77724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blanks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correct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forms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given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expressions.</a:t>
            </a:r>
            <a:endParaRPr lang="en-US" altLang="zh-CN" sz="2800" b="1" u="none">
              <a:solidFill>
                <a:srgbClr val="99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1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—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When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you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Nanjing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—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Next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week.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2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from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Beijing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London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3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.Come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here.Let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tell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you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some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news.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4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—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Can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eat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something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U.S.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—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Sure.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5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.We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will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see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many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beautiful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places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way.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0"/>
            <a:endParaRPr lang="en-US" altLang="zh-CN" sz="2800" b="1" u="none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44600" y="1352550"/>
            <a:ext cx="6297930" cy="5181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along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,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exciting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,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special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,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how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far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,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arrive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in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3131900" y="1988900"/>
            <a:ext cx="311785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will            arrive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in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518920" y="2853690"/>
            <a:ext cx="143700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How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far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1158240" y="3684270"/>
            <a:ext cx="136842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exciting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932025" y="4077045"/>
            <a:ext cx="121094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special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1331775" y="5373135"/>
            <a:ext cx="101282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along</a:t>
            </a:r>
            <a:endParaRPr lang="zh-CN" altLang="en-US" dirty="0"/>
          </a:p>
        </p:txBody>
      </p:sp>
      <p:pic>
        <p:nvPicPr>
          <p:cNvPr id="9" name="图片 8" descr="123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89675" y="5438775"/>
            <a:ext cx="1246505" cy="10687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89330" y="586105"/>
            <a:ext cx="6833870" cy="313944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6000" b="1" u="none" dirty="0">
                <a:solidFill>
                  <a:srgbClr val="FF00FF"/>
                </a:solidFill>
                <a:latin typeface="Times New Roman" panose="02020603050405020304" pitchFamily="2" charset="0"/>
                <a:ea typeface="NEU-F5-S92" charset="0"/>
                <a:cs typeface="NEU-F5-S92" charset="0"/>
              </a:rPr>
              <a:t>Homework</a:t>
            </a:r>
            <a:endParaRPr lang="en-US" altLang="zh-CN" sz="6000" b="1" u="none" dirty="0">
              <a:solidFill>
                <a:srgbClr val="FF00FF"/>
              </a:solidFill>
              <a:latin typeface="Times New Roman" panose="02020603050405020304" pitchFamily="2" charset="0"/>
              <a:ea typeface="NEU-F5-S92" charset="0"/>
              <a:cs typeface="NEU-F5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1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.Review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recite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important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points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lesson.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2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.Try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make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travel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plan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for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your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family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write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down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your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reasons.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3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.Preview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Lesson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3.</a:t>
            </a:r>
            <a:endParaRPr lang="zh-CN" altLang="en-US" sz="2800" b="1" dirty="0">
              <a:latin typeface="Times New Roman" panose="02020603050405020304" pitchFamily="2" charset="0"/>
            </a:endParaRPr>
          </a:p>
        </p:txBody>
      </p:sp>
      <p:pic>
        <p:nvPicPr>
          <p:cNvPr id="4" name="图片 3" descr="图片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548130" y="3874770"/>
            <a:ext cx="1774825" cy="1824355"/>
          </a:xfrm>
          <a:prstGeom prst="rect">
            <a:avLst/>
          </a:prstGeom>
        </p:spPr>
      </p:pic>
      <p:sp>
        <p:nvSpPr>
          <p:cNvPr id="2" name="动作按钮: 后退或前一项 1">
            <a:hlinkClick r:id="" action="ppaction://hlinkshowjump?jump=firstslide"/>
          </p:cNvPr>
          <p:cNvSpPr/>
          <p:nvPr/>
        </p:nvSpPr>
        <p:spPr>
          <a:xfrm>
            <a:off x="7380605" y="5373370"/>
            <a:ext cx="503555" cy="431800"/>
          </a:xfrm>
          <a:prstGeom prst="actionButtonBackPrevious">
            <a:avLst/>
          </a:prstGeom>
          <a:solidFill>
            <a:sysClr val="window" lastClr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style>
          <a:lnRef idx="2">
            <a:srgbClr val="4F81BD">
              <a:shade val="50000"/>
            </a:srgbClr>
          </a:lnRef>
          <a:fillRef idx="1">
            <a:srgbClr val="4F81BD"/>
          </a:fillRef>
          <a:effectRef idx="0">
            <a:srgbClr val="4F81BD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内容占位符 7169"/>
          <p:cNvGraphicFramePr>
            <a:graphicFrameLocks noGrp="1"/>
          </p:cNvGraphicFramePr>
          <p:nvPr>
            <p:ph sz="half" idx="1"/>
          </p:nvPr>
        </p:nvGraphicFramePr>
        <p:xfrm>
          <a:off x="535305" y="1124585"/>
          <a:ext cx="8072438" cy="4275519"/>
        </p:xfrm>
        <a:graphic>
          <a:graphicData uri="http://schemas.openxmlformats.org/drawingml/2006/table">
            <a:tbl>
              <a:tblPr/>
              <a:tblGrid>
                <a:gridCol w="3296920"/>
                <a:gridCol w="208280"/>
                <a:gridCol w="4567238"/>
              </a:tblGrid>
              <a:tr h="790575">
                <a:tc gridSpan="2"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lnSpc>
                          <a:spcPct val="12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altLang="zh-CN" b="1" dirty="0">
                          <a:latin typeface="Times New Roman" panose="02020603050405020304" pitchFamily="2" charset="0"/>
                        </a:rPr>
                        <a:t>exciting </a:t>
                      </a:r>
                      <a:r>
                        <a:rPr lang="zh-CN" altLang="en-US" b="1" dirty="0">
                          <a:latin typeface="Times New Roman" panose="02020603050405020304" pitchFamily="2" charset="0"/>
                        </a:rPr>
                        <a:t>使人激动的</a:t>
                      </a:r>
                      <a:endParaRPr lang="zh-CN" altLang="en-US" b="1" dirty="0">
                        <a:latin typeface="Times New Roman" panose="02020603050405020304" pitchFamily="2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cPr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lnSpc>
                          <a:spcPct val="13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altLang="zh-CN" b="1" dirty="0">
                          <a:latin typeface="Times New Roman" panose="02020603050405020304" pitchFamily="2" charset="0"/>
                        </a:rPr>
                        <a:t>along  </a:t>
                      </a:r>
                      <a:r>
                        <a:rPr lang="zh-CN" altLang="en-US" b="1" dirty="0">
                          <a:latin typeface="Times New Roman" panose="02020603050405020304" pitchFamily="2" charset="0"/>
                        </a:rPr>
                        <a:t>沿着</a:t>
                      </a:r>
                      <a:r>
                        <a:rPr lang="en-US" altLang="zh-CN" b="1">
                          <a:latin typeface="Times New Roman" panose="02020603050405020304" pitchFamily="2" charset="0"/>
                        </a:rPr>
                        <a:t>……</a:t>
                      </a:r>
                      <a:endParaRPr lang="zh-CN" altLang="en-US" b="1">
                        <a:latin typeface="Times New Roman" panose="02020603050405020304" pitchFamily="2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46113">
                <a:tc gridSpan="2"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b="1" dirty="0">
                          <a:latin typeface="Times New Roman" panose="02020603050405020304" pitchFamily="2" charset="0"/>
                        </a:rPr>
                        <a:t>kilometer  </a:t>
                      </a:r>
                      <a:r>
                        <a:rPr lang="zh-CN" altLang="en-US" b="1" dirty="0">
                          <a:latin typeface="Times New Roman" panose="02020603050405020304" pitchFamily="2" charset="0"/>
                        </a:rPr>
                        <a:t>千米，公里</a:t>
                      </a:r>
                      <a:endParaRPr lang="zh-CN" altLang="en-US" b="1" dirty="0">
                        <a:latin typeface="Times New Roman" panose="02020603050405020304" pitchFamily="2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cPr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lnSpc>
                          <a:spcPct val="13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altLang="zh-CN" b="1" dirty="0">
                          <a:latin typeface="Times New Roman" panose="02020603050405020304" pitchFamily="2" charset="0"/>
                        </a:rPr>
                        <a:t>culture  </a:t>
                      </a:r>
                      <a:r>
                        <a:rPr lang="zh-CN" altLang="en-US" b="1" dirty="0">
                          <a:latin typeface="Times New Roman" panose="02020603050405020304" pitchFamily="2" charset="0"/>
                        </a:rPr>
                        <a:t>文化</a:t>
                      </a:r>
                      <a:endParaRPr lang="zh-CN" altLang="en-US" b="1" dirty="0">
                        <a:latin typeface="Times New Roman" panose="02020603050405020304" pitchFamily="2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46112">
                <a:tc gridSpan="3"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lnSpc>
                          <a:spcPct val="13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altLang="zh-CN" b="1" dirty="0">
                          <a:latin typeface="Times New Roman" panose="02020603050405020304" pitchFamily="2" charset="0"/>
                        </a:rPr>
                        <a:t>special </a:t>
                      </a:r>
                      <a:r>
                        <a:rPr lang="zh-CN" altLang="en-US" b="1" dirty="0">
                          <a:latin typeface="Times New Roman" panose="02020603050405020304" pitchFamily="2" charset="0"/>
                        </a:rPr>
                        <a:t>特殊的；特别的</a:t>
                      </a:r>
                      <a:endParaRPr lang="zh-CN" altLang="en-US" b="1" dirty="0">
                        <a:latin typeface="Times New Roman" panose="02020603050405020304" pitchFamily="2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cP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692150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lnSpc>
                          <a:spcPct val="13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altLang="zh-CN" b="1" dirty="0">
                          <a:latin typeface="Times New Roman" panose="02020603050405020304" pitchFamily="2" charset="0"/>
                        </a:rPr>
                        <a:t>arrive   </a:t>
                      </a:r>
                      <a:r>
                        <a:rPr lang="zh-CN" altLang="en-US" b="1" dirty="0">
                          <a:latin typeface="Times New Roman" panose="02020603050405020304" pitchFamily="2" charset="0"/>
                        </a:rPr>
                        <a:t>到达， 抵达</a:t>
                      </a:r>
                      <a:endParaRPr lang="zh-CN" altLang="en-US" b="1">
                        <a:latin typeface="Times New Roman" panose="02020603050405020304" pitchFamily="2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lnSpc>
                          <a:spcPct val="13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altLang="zh-CN" b="1" dirty="0">
                          <a:latin typeface="Times New Roman" panose="02020603050405020304" pitchFamily="2" charset="0"/>
                        </a:rPr>
                        <a:t>Terra Cotta Warrior </a:t>
                      </a:r>
                      <a:r>
                        <a:rPr lang="zh-CN" altLang="en-US" b="1" dirty="0">
                          <a:latin typeface="Times New Roman" panose="02020603050405020304" pitchFamily="2" charset="0"/>
                        </a:rPr>
                        <a:t>兵马俑</a:t>
                      </a:r>
                      <a:endParaRPr lang="zh-CN" altLang="en-US" b="1">
                        <a:latin typeface="Times New Roman" panose="02020603050405020304" pitchFamily="2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cPr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1201738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lnSpc>
                          <a:spcPct val="13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altLang="zh-CN" b="1" dirty="0">
                          <a:latin typeface="Times New Roman" panose="02020603050405020304" pitchFamily="2" charset="0"/>
                        </a:rPr>
                        <a:t>leave  </a:t>
                      </a:r>
                      <a:r>
                        <a:rPr lang="zh-CN" altLang="en-US" b="1" dirty="0">
                          <a:latin typeface="Times New Roman" panose="02020603050405020304" pitchFamily="2" charset="0"/>
                        </a:rPr>
                        <a:t>动身</a:t>
                      </a:r>
                      <a:r>
                        <a:rPr lang="en-US" altLang="zh-CN" b="1" dirty="0">
                          <a:latin typeface="Times New Roman" panose="02020603050405020304" pitchFamily="2" charset="0"/>
                        </a:rPr>
                        <a:t>; </a:t>
                      </a:r>
                      <a:r>
                        <a:rPr lang="zh-CN" altLang="en-US" b="1" dirty="0">
                          <a:latin typeface="Times New Roman" panose="02020603050405020304" pitchFamily="2" charset="0"/>
                        </a:rPr>
                        <a:t>出发；离开</a:t>
                      </a:r>
                      <a:endParaRPr lang="zh-CN" altLang="en-US" b="1">
                        <a:latin typeface="Times New Roman" panose="02020603050405020304" pitchFamily="2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lnSpc>
                          <a:spcPct val="13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altLang="zh-CN" b="1" dirty="0">
                          <a:latin typeface="Times New Roman" panose="02020603050405020304" pitchFamily="2" charset="0"/>
                        </a:rPr>
                        <a:t>Wild Goose Pagoda </a:t>
                      </a:r>
                      <a:r>
                        <a:rPr lang="zh-CN" altLang="en-US" b="1" dirty="0">
                          <a:latin typeface="Times New Roman" panose="02020603050405020304" pitchFamily="2" charset="0"/>
                        </a:rPr>
                        <a:t>大雁塔</a:t>
                      </a:r>
                      <a:endParaRPr lang="zh-CN" altLang="en-US" b="1" dirty="0">
                        <a:latin typeface="Times New Roman" panose="02020603050405020304" pitchFamily="2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cPr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192" name="文本框 7191"/>
          <p:cNvSpPr txBox="1"/>
          <p:nvPr/>
        </p:nvSpPr>
        <p:spPr>
          <a:xfrm>
            <a:off x="3132455" y="267970"/>
            <a:ext cx="287972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  <a:latin typeface="Times New Roman" panose="02020603050405020304" pitchFamily="2" charset="0"/>
                <a:ea typeface="微软雅黑" panose="020B0503020204020204" charset="-122"/>
              </a:rPr>
              <a:t>New words</a:t>
            </a:r>
            <a:endParaRPr lang="en-US" altLang="zh-CN" sz="4000" b="1">
              <a:solidFill>
                <a:srgbClr val="FF0000"/>
              </a:solidFill>
              <a:latin typeface="Times New Roman" panose="02020603050405020304" pitchFamily="2" charset="0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74750" y="771525"/>
            <a:ext cx="6913245" cy="47853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Listen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text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answer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following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 smtClean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questions</a:t>
            </a:r>
            <a:r>
              <a:rPr lang="en-US" altLang="zh-CN" sz="2800" b="1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endParaRPr lang="en-US" altLang="zh-CN" sz="2800" b="1" u="none" dirty="0">
              <a:solidFill>
                <a:srgbClr val="9900CC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will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come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China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Where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will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their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first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stop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How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far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from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Beijing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Xi’an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4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Will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visit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Dunhuang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endParaRPr lang="en-US" altLang="zh-CN" sz="2800" b="1" u="none" dirty="0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01800" y="2075180"/>
            <a:ext cx="291846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Jenny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and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Danny.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701800" y="2887345"/>
            <a:ext cx="2540000" cy="518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Xi’an.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701800" y="3742690"/>
            <a:ext cx="4952365" cy="518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About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1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114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kilometres.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1701800" y="4673600"/>
            <a:ext cx="225679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Yes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,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they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will.</a:t>
            </a:r>
            <a:endParaRPr lang="zh-CN" altLang="en-US" dirty="0"/>
          </a:p>
        </p:txBody>
      </p:sp>
      <p:pic>
        <p:nvPicPr>
          <p:cNvPr id="11" name="图片 10" descr="a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203315" y="4257040"/>
            <a:ext cx="2317750" cy="1608455"/>
          </a:xfrm>
          <a:prstGeom prst="ellipse">
            <a:avLst/>
          </a:prstGeom>
        </p:spPr>
      </p:pic>
      <p:pic>
        <p:nvPicPr>
          <p:cNvPr id="8" name="U1_Lesson 2 Meet You in Beijing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7884230" y="1340855"/>
            <a:ext cx="800445" cy="8004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11073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3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29970" y="368935"/>
            <a:ext cx="7071360" cy="47853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Read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lesson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answer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following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questions.</a:t>
            </a:r>
            <a:endParaRPr lang="en-US" altLang="zh-CN" sz="2800" b="1" u="none">
              <a:solidFill>
                <a:srgbClr val="99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will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meet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Jenny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Danny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Beijing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will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along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way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How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long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will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Jenny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Danny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stay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China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29970" y="2080895"/>
            <a:ext cx="5362575" cy="518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Wang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Mei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and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Li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Ming.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029970" y="2956560"/>
            <a:ext cx="6428740" cy="944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They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will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learn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about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history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and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culture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of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China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along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way.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911860" y="4636135"/>
            <a:ext cx="279082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228600" algn="l"/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About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ten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days.</a:t>
            </a:r>
            <a:endParaRPr lang="zh-CN" altLang="en-US" dirty="0"/>
          </a:p>
        </p:txBody>
      </p:sp>
      <p:pic>
        <p:nvPicPr>
          <p:cNvPr id="8" name="图片 7" descr="u=2696054287,2149363507&amp;fm=21&amp;gp=0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25160" y="4475480"/>
            <a:ext cx="2554605" cy="14268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897890" y="840105"/>
            <a:ext cx="6226810" cy="414083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☆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教材解读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☆</a:t>
            </a:r>
            <a:endParaRPr lang="zh-CN" altLang="en-US" sz="2400" b="1" u="none" dirty="0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dirty="0" smtClean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     </a:t>
            </a:r>
            <a:r>
              <a:rPr lang="en-US" altLang="zh-CN" sz="2400" b="1" u="sng" dirty="0" smtClean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1.How</a:t>
            </a:r>
            <a:r>
              <a:rPr lang="en-US" altLang="zh-CN" sz="2400" b="1" u="sng" dirty="0" smtClean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far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is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it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from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Beijing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to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Xi’an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?  </a:t>
            </a:r>
            <a:endParaRPr lang="en-US" altLang="zh-CN" sz="2400" b="1" u="sng" dirty="0">
              <a:solidFill>
                <a:srgbClr val="9900CC"/>
              </a:solidFill>
              <a:latin typeface="Times New Roman" panose="02020603050405020304" pitchFamily="2" charset="0"/>
              <a:ea typeface="方正黑体_GBK" charset="0"/>
              <a:cs typeface="方正黑体_GBK" charset="0"/>
            </a:endParaRPr>
          </a:p>
          <a:p>
            <a:r>
              <a:rPr lang="en-US" altLang="zh-CN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  how</a:t>
            </a:r>
            <a:r>
              <a:rPr lang="en-US" altLang="zh-CN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far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意为“多远”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用来询问距离或路程的远近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常用句型为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: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How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far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is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it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from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或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How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far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is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from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答语为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: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It’s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baseline="-25000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…</a:t>
            </a:r>
            <a:r>
              <a:rPr lang="en-US" altLang="zh-CN" sz="2400" b="1" u="none" dirty="0" err="1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metre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</a:t>
            </a:r>
            <a:r>
              <a:rPr lang="en-US" altLang="zh-CN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endParaRPr lang="en-US" altLang="zh-CN" sz="2400" b="1" u="none" dirty="0" smtClean="0">
              <a:solidFill>
                <a:srgbClr val="FF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/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kilometre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【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how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long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用于询问长度或时间长短。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 How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long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is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this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river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这条河有多长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4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How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long will you stay in Beijing?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你们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要在北京逗留多长时间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zh-CN" altLang="en-US" sz="2400" b="1" dirty="0">
              <a:latin typeface="Times New Roman" panose="02020603050405020304" pitchFamily="2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725285" y="418084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61415" y="693102"/>
            <a:ext cx="5080000" cy="2677656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/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2.But we don’t have enough time to see it all. </a:t>
            </a:r>
            <a:endParaRPr lang="en-US" altLang="zh-CN" sz="2400" b="1" u="sng" dirty="0">
              <a:solidFill>
                <a:srgbClr val="9900CC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have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time to do something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意为“有时间做某事”,此例句中使用的是它的否定形式。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They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have a lot of time to play with you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他们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有很多时间和你一起玩。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974080" y="334962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45565" y="848678"/>
            <a:ext cx="5080000" cy="3785652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 algn="l"/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3.Arrive in Beijing and take a train to Xi’an. </a:t>
            </a:r>
            <a:endParaRPr lang="en-US" altLang="zh-CN" sz="2400" b="1" u="sng" dirty="0">
              <a:solidFill>
                <a:srgbClr val="9900CC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“到达某地”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的英语表达形式: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arrive in(大地点)/at(小地点)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=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get to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=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reach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。“到家”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arrive home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=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get home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; 到那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arrive there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=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get there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【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注意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如果没有提到“地点”,用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arrive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When will you arrive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?</a:t>
            </a:r>
            <a:endParaRPr lang="en-US" altLang="zh-CN" sz="2400" b="1" i="1" u="none" dirty="0" smtClean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你将会什么时候到达?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224905" y="398272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03300" y="632460"/>
            <a:ext cx="6529705" cy="526297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 algn="l"/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4.Come back to Beijing and leave Beijing. </a:t>
            </a:r>
            <a:endParaRPr lang="en-US" altLang="zh-CN" sz="2400" b="1" u="sng" dirty="0">
              <a:solidFill>
                <a:srgbClr val="9900CC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【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辨析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】　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leave sp.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leave for sp.</a:t>
            </a:r>
            <a:endParaRPr lang="zh-CN" altLang="en-US" sz="2400" b="1" u="none" dirty="0">
              <a:solidFill>
                <a:srgbClr val="FF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(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1)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leave sp.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意为“离开某地”。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He wants to leave Shanghai tomorrow.</a:t>
            </a:r>
            <a:endParaRPr lang="zh-CN" altLang="en-US" sz="2400" b="1" u="none" dirty="0" smtClean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他明天想离开上海。</a:t>
            </a:r>
            <a:endParaRPr lang="zh-CN" altLang="en-US" sz="2400" b="1" u="none" dirty="0" smtClean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(2)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leave for sp.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意为“前往,离开去某地”。</a:t>
            </a:r>
            <a:endParaRPr lang="zh-CN" altLang="en-US" sz="2400" b="1" u="none" dirty="0" smtClean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He wants to leave for Shanghai tomorrow.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他明天要去上海。(相当于 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He wants to go to Shanghai tomorrow.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endParaRPr lang="zh-CN" altLang="en-US" sz="2400" b="1" u="none" dirty="0" smtClean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【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注意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】　当表示“把某物忘在某地”时,用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leave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。</a:t>
            </a:r>
            <a:endParaRPr lang="zh-CN" altLang="en-US" sz="2400" b="1" u="none" dirty="0" smtClean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He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forgot his book.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他忘记了他的书。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He left his book at home.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他把他的书落在了家里。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7134225" y="462851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11250" y="224790"/>
            <a:ext cx="6318270" cy="26517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Work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 err="1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pairs.Look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at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map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take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turns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asking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 err="1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answering</a:t>
            </a:r>
            <a:r>
              <a:rPr lang="en-US" altLang="zh-CN" sz="2800" b="1" u="none" dirty="0" err="1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:</a:t>
            </a:r>
            <a:r>
              <a:rPr lang="en-US" altLang="zh-CN" sz="2800" b="1" u="none" dirty="0" err="1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How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far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it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from</a:t>
            </a:r>
            <a:r>
              <a:rPr lang="en-US" altLang="zh-CN" sz="2800" b="1" u="none" baseline="-25000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…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baseline="-25000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…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9900CC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i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Example</a:t>
            </a:r>
            <a:r>
              <a:rPr lang="en-US" altLang="zh-CN" sz="2800" b="1" i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:</a:t>
            </a:r>
            <a:endParaRPr lang="en-US" altLang="zh-CN" sz="2800" b="1" i="1" u="none" dirty="0">
              <a:solidFill>
                <a:srgbClr val="FF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: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How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far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it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from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Beijing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Xi’an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i="1" u="none" dirty="0">
              <a:solidFill>
                <a:srgbClr val="0000CC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: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It’s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about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114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 err="1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kilometres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endParaRPr lang="zh-CN" altLang="en-US" sz="2800" b="1" dirty="0">
              <a:latin typeface="Times New Roman" panose="02020603050405020304" pitchFamily="2" charset="0"/>
            </a:endParaRPr>
          </a:p>
        </p:txBody>
      </p:sp>
      <p:pic>
        <p:nvPicPr>
          <p:cNvPr id="27650" name="图片 27649" descr="QQ截图20130325131114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3980180" y="3297555"/>
            <a:ext cx="4630420" cy="23101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" name="图片 16" descr="t01fc59da1499519b3b[1]"/>
          <p:cNvPicPr>
            <a:picLocks noChangeAspect="1"/>
          </p:cNvPicPr>
          <p:nvPr/>
        </p:nvPicPr>
        <p:blipFill>
          <a:blip r:embed="rId2" cstate="print"/>
          <a:srcRect l="10042" t="11977" r="6910" b="5310"/>
          <a:stretch>
            <a:fillRect/>
          </a:stretch>
        </p:blipFill>
        <p:spPr>
          <a:xfrm>
            <a:off x="651510" y="4323715"/>
            <a:ext cx="2373630" cy="1819910"/>
          </a:xfrm>
          <a:prstGeom prst="ellipse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A7C6E5"/>
      </a:accent1>
      <a:accent2>
        <a:srgbClr val="333399"/>
      </a:accent2>
      <a:accent3>
        <a:srgbClr val="FFFFFF"/>
      </a:accent3>
      <a:accent4>
        <a:srgbClr val="000000"/>
      </a:accent4>
      <a:accent5>
        <a:srgbClr val="D0DFEF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7C6E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0DFEF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2579</Words>
  <Application>WPS 演示</Application>
  <PresentationFormat>全屏显示(4:3)</PresentationFormat>
  <Paragraphs>139</Paragraphs>
  <Slides>11</Slides>
  <Notes>1</Notes>
  <HiddenSlides>0</HiddenSlides>
  <MMClips>1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6" baseType="lpstr">
      <vt:lpstr>Arial</vt:lpstr>
      <vt:lpstr>宋体</vt:lpstr>
      <vt:lpstr>Wingdings</vt:lpstr>
      <vt:lpstr>Aharoni</vt:lpstr>
      <vt:lpstr>Times New Roman</vt:lpstr>
      <vt:lpstr>楷体</vt:lpstr>
      <vt:lpstr>微软雅黑</vt:lpstr>
      <vt:lpstr>NEU-BZ-S92</vt:lpstr>
      <vt:lpstr>方正书宋_GBK</vt:lpstr>
      <vt:lpstr>方正黑体_GBK</vt:lpstr>
      <vt:lpstr>NEU-HZ-S92</vt:lpstr>
      <vt:lpstr>NEU-F5-S92</vt:lpstr>
      <vt:lpstr>Arial Unicode MS</vt:lpstr>
      <vt:lpstr>Segoe Print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79</cp:revision>
  <dcterms:created xsi:type="dcterms:W3CDTF">2015-11-21T07:20:00Z</dcterms:created>
  <dcterms:modified xsi:type="dcterms:W3CDTF">2018-12-29T09:10:37Z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2052-11.1.0.8205</vt:lpwstr>
  </property>
</Properties>
</file>